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4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8D0CD-0DA5-458B-A42C-5AF583F83B61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AB24E-1902-4196-B798-4C2A2C03FE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physics.ru/courses/op25part1/content/chapter1/section/paragraph22/images/1-22-1.g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571480"/>
            <a:ext cx="9144000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Работа, энергия, мощность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Энергия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универсальная мера различных форм движения и взаимодействия.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механике различают два вида энергии : энергию  определяемую скоростями тел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кинетическую энергию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и энергию, которая зависит от взаимного положения тел - их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потенциальную энергию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Чтобы количественно характеризовать процесс обмена энергией между взаимодействующими телами, в механике вводится понятие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работы силы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873479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мера передачи механического движения от одного тела к другому  или превращение его  в другие виды движения в процессе взаимодействия.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Механическая энергия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является физической величиной, характеризующей способность тела или системы тел совершать работу; она измеряется величиной работы, которую при определенных  условиях может совершить  эта система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5286380" y="571480"/>
          <a:ext cx="947743" cy="842967"/>
        </p:xfrm>
        <a:graphic>
          <a:graphicData uri="http://schemas.openxmlformats.org/presentationml/2006/ole">
            <p:oleObj spid="_x0000_s15361" name="Формула" r:id="rId3" imgW="164957" imgH="203024" progId="Equation.3">
              <p:embed/>
            </p:oleObj>
          </a:graphicData>
        </a:graphic>
      </p:graphicFrame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500430" y="3857628"/>
            <a:ext cx="3440124" cy="3000372"/>
            <a:chOff x="1425" y="8248"/>
            <a:chExt cx="2829" cy="2160"/>
          </a:xfrm>
        </p:grpSpPr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5" y="8248"/>
              <a:ext cx="2829" cy="1440"/>
            </a:xfrm>
            <a:prstGeom prst="rect">
              <a:avLst/>
            </a:prstGeom>
            <a:noFill/>
          </p:spPr>
        </p:pic>
        <p:sp>
          <p:nvSpPr>
            <p:cNvPr id="15363" name="Text Box 3"/>
            <p:cNvSpPr txBox="1">
              <a:spLocks noChangeArrowheads="1"/>
            </p:cNvSpPr>
            <p:nvPr/>
          </p:nvSpPr>
          <p:spPr bwMode="auto">
            <a:xfrm>
              <a:off x="1425" y="9688"/>
              <a:ext cx="2829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Рис. 1.10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785818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тело движется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прямолинейно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на него действует постоянная сила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1500174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которая составляет некоторый угол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 направлением перемещения, то работа этой силы равна произведению проекции силы F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, на направление перемещения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</a:t>
            </a:r>
            <a:r>
              <a:rPr kumimoji="0" lang="en-US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Fcos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умноженной на перемещение точки приложения силы: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190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А =  F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FScosa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6215074" y="0"/>
          <a:ext cx="1071570" cy="714380"/>
        </p:xfrm>
        <a:graphic>
          <a:graphicData uri="http://schemas.openxmlformats.org/presentationml/2006/ole">
            <p:oleObj spid="_x0000_s16386" name="Формула" r:id="rId3" imgW="164957" imgH="203024" progId="Equation.3">
              <p:embed/>
            </p:oleObj>
          </a:graphicData>
        </a:graphic>
      </p:graphicFrame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3929058" y="1071546"/>
          <a:ext cx="1052519" cy="714380"/>
        </p:xfrm>
        <a:graphic>
          <a:graphicData uri="http://schemas.openxmlformats.org/presentationml/2006/ole">
            <p:oleObj spid="_x0000_s16385" name="Формула" r:id="rId4" imgW="126780" imgH="164814" progId="Equation.3">
              <p:embed/>
            </p:oleObj>
          </a:graphicData>
        </a:graphic>
      </p:graphicFrame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71472" y="357166"/>
            <a:ext cx="51549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Элементарной работой силы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14348" y="1274283"/>
            <a:ext cx="65722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перемещении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85918" y="2000240"/>
            <a:ext cx="5763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называется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скалярная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величина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500033" y="3000372"/>
          <a:ext cx="8643967" cy="1120514"/>
        </p:xfrm>
        <a:graphic>
          <a:graphicData uri="http://schemas.openxmlformats.org/presentationml/2006/ole">
            <p:oleObj spid="_x0000_s16392" name="Формула" r:id="rId5" imgW="2057400" imgH="266700" progId="Equation.3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0034" y="4714884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Суммируя элементарные работы, можно найти работу на любом  протяжении траектории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3108" y="5786454"/>
            <a:ext cx="4899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Единица работы - джоуль (Дж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538470"/>
            <a:ext cx="215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Мощность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428860" y="714356"/>
          <a:ext cx="4512257" cy="1143008"/>
        </p:xfrm>
        <a:graphic>
          <a:graphicData uri="http://schemas.openxmlformats.org/presentationml/2006/ole">
            <p:oleObj spid="_x0000_s31746" name="Формула" r:id="rId3" imgW="1422400" imgH="469900" progId="Equation.3">
              <p:embed/>
            </p:oleObj>
          </a:graphicData>
        </a:graphic>
      </p:graphicFrame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2285992"/>
            <a:ext cx="8786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величина скалярная. Единица мощности 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Вт = 1Дж/с.  	1 л.с. = 735 Вт.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643314"/>
            <a:ext cx="6107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Если на тело действует несколько сил,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58016" y="3643314"/>
            <a:ext cx="928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то </a:t>
            </a:r>
            <a:endParaRPr lang="ru-RU" sz="2800" dirty="0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857224" y="4357694"/>
          <a:ext cx="6295066" cy="704853"/>
        </p:xfrm>
        <a:graphic>
          <a:graphicData uri="http://schemas.openxmlformats.org/presentationml/2006/ole">
            <p:oleObj spid="_x0000_s31750" name="Формула" r:id="rId4" imgW="2463800" imgH="279400" progId="Equation.3">
              <p:embed/>
            </p:oleObj>
          </a:graphicData>
        </a:graphic>
      </p:graphicFrame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642910" y="5101440"/>
            <a:ext cx="81439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т.е. она равна сумме работ на этом перемещении сил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3966009" y="5786454"/>
          <a:ext cx="1834719" cy="633415"/>
        </p:xfrm>
        <a:graphic>
          <a:graphicData uri="http://schemas.openxmlformats.org/presentationml/2006/ole">
            <p:oleObj spid="_x0000_s31755" name="Формула" r:id="rId5" imgW="800100" imgH="279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Выразим работу </a:t>
            </a:r>
            <a:r>
              <a:rPr lang="ru-RU" sz="2800" i="1" dirty="0" smtClean="0"/>
              <a:t>А</a:t>
            </a:r>
            <a:r>
              <a:rPr lang="ru-RU" sz="2800" i="1" baseline="-25000" dirty="0" smtClean="0"/>
              <a:t>12</a:t>
            </a:r>
            <a:r>
              <a:rPr lang="ru-RU" sz="2800" dirty="0" smtClean="0"/>
              <a:t> через разность кинетических энергий тела в точках </a:t>
            </a:r>
            <a:r>
              <a:rPr lang="ru-RU" sz="2800" i="1" dirty="0" smtClean="0"/>
              <a:t>М</a:t>
            </a:r>
            <a:r>
              <a:rPr lang="ru-RU" sz="2800" i="1" baseline="-25000" dirty="0" smtClean="0"/>
              <a:t>1</a:t>
            </a:r>
            <a:r>
              <a:rPr lang="ru-RU" sz="2800" i="1" dirty="0" smtClean="0"/>
              <a:t> </a:t>
            </a:r>
            <a:r>
              <a:rPr lang="ru-RU" sz="2800" dirty="0" smtClean="0"/>
              <a:t>и</a:t>
            </a:r>
            <a:r>
              <a:rPr lang="ru-RU" sz="2800" i="1" dirty="0" smtClean="0"/>
              <a:t> М</a:t>
            </a:r>
            <a:r>
              <a:rPr lang="ru-RU" sz="2800" i="1" baseline="-25000" dirty="0" smtClean="0"/>
              <a:t>2</a:t>
            </a:r>
            <a:r>
              <a:rPr lang="ru-RU" i="1" dirty="0" smtClean="0"/>
              <a:t>. 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1643042" y="1285860"/>
          <a:ext cx="5005610" cy="1676407"/>
        </p:xfrm>
        <a:graphic>
          <a:graphicData uri="http://schemas.openxmlformats.org/presentationml/2006/ole">
            <p:oleObj spid="_x0000_s32769" name="Формула" r:id="rId3" imgW="2019300" imgH="673100" progId="Equation.3">
              <p:embed/>
            </p:oleObj>
          </a:graphicData>
        </a:graphic>
      </p:graphicFrame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2928934"/>
            <a:ext cx="9144000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Кинетическая энергия системы тел равна  сумме кинетических энергий тел, составляющих систему.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разных инерциальных системах отсчета, движущихся друг относительно друга,  скорость тела, а, следовательно, и его кинетическая энергия   будут неодинаковы. Т.е. кинетическая энергия зависит от системы отсчета.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3"/>
            <a:ext cx="85010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Потенциальная энергия</a:t>
            </a:r>
            <a:r>
              <a:rPr lang="ru-RU" sz="2800" dirty="0" smtClean="0"/>
              <a:t> -  механическая энергия системы тел, определяемая их взаимным расположением и характером сил взаимодействия между ними.</a:t>
            </a:r>
          </a:p>
          <a:p>
            <a:pPr algn="ctr"/>
            <a:r>
              <a:rPr lang="ru-RU" sz="2800" dirty="0" smtClean="0"/>
              <a:t> Если работа, совершаемая действующими силами при  перемещении тела из одного положения в другое, не зависит от того, по какой траектории это движении произошло, а зависит только от начального и конечного положений,  </a:t>
            </a:r>
          </a:p>
          <a:p>
            <a:pPr algn="ctr"/>
            <a:r>
              <a:rPr lang="ru-RU" sz="2800" dirty="0" smtClean="0"/>
              <a:t>то такие поля называются потенциальными, а силы,  действующие в них –</a:t>
            </a:r>
          </a:p>
          <a:p>
            <a:pPr algn="ctr"/>
            <a:r>
              <a:rPr lang="ru-RU" sz="2800" dirty="0" smtClean="0"/>
              <a:t> консервативными или потенциальными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00364" y="5786454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dA</a:t>
            </a:r>
            <a:r>
              <a:rPr lang="ru-RU" sz="2800" dirty="0" smtClean="0"/>
              <a:t> = - </a:t>
            </a:r>
            <a:r>
              <a:rPr lang="ru-RU" sz="2800" dirty="0" err="1" smtClean="0"/>
              <a:t>dW</a:t>
            </a:r>
            <a:r>
              <a:rPr lang="ru-RU" sz="2800" baseline="-25000" dirty="0" err="1" smtClean="0"/>
              <a:t>П</a:t>
            </a:r>
            <a:r>
              <a:rPr lang="ru-RU" sz="2800" dirty="0" smtClean="0"/>
              <a:t>(</a:t>
            </a:r>
            <a:r>
              <a:rPr lang="ru-RU" sz="2800" dirty="0" err="1" smtClean="0"/>
              <a:t>r</a:t>
            </a:r>
            <a:r>
              <a:rPr lang="ru-RU" sz="2800" dirty="0" smtClean="0"/>
              <a:t>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656906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сохранения энергии — результат обобщения многих экспериментальных данных.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Идея этого закона принадлежит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М. В. Ломоносову (1711—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1765),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изложившему закон сохранения материи и движения, а количественная формулировка закона сохранения энергии дана немецким врачом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Ю. Майером (1814—1878)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немецким естествоиспыта­телем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Г.Гельмгольцем (1821—1894).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1"/>
          <p:cNvSpPr>
            <a:spLocks noChangeArrowheads="1"/>
          </p:cNvSpPr>
          <p:nvPr/>
        </p:nvSpPr>
        <p:spPr bwMode="auto">
          <a:xfrm>
            <a:off x="214313" y="428625"/>
            <a:ext cx="8929687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Энергия может переходить из одного вида </a:t>
            </a:r>
          </a:p>
          <a:p>
            <a:pPr algn="ctr"/>
            <a:r>
              <a:rPr lang="ru-RU" sz="3200"/>
              <a:t>в другой, </a:t>
            </a:r>
          </a:p>
          <a:p>
            <a:pPr algn="ctr"/>
            <a:r>
              <a:rPr lang="ru-RU" sz="3200"/>
              <a:t>может переходить </a:t>
            </a:r>
          </a:p>
          <a:p>
            <a:pPr algn="ctr"/>
            <a:r>
              <a:rPr lang="ru-RU" sz="3200"/>
              <a:t>от одного тела к другому, </a:t>
            </a:r>
          </a:p>
          <a:p>
            <a:pPr algn="ctr"/>
            <a:r>
              <a:rPr lang="ru-RU" sz="3200"/>
              <a:t>но общий запас механической энергии остаётся </a:t>
            </a:r>
            <a:r>
              <a:rPr lang="ru-RU" sz="3200" i="1"/>
              <a:t>неизменным</a:t>
            </a:r>
            <a:r>
              <a:rPr lang="ru-RU" sz="3200"/>
              <a:t>. </a:t>
            </a:r>
          </a:p>
          <a:p>
            <a:pPr algn="ctr"/>
            <a:r>
              <a:rPr lang="ru-RU" sz="3200"/>
              <a:t>Опыты и теоретические расчеты показывают, что при отсутствии сил трения и при воздействии только сил упругости и тяготения суммарная потенциальная и кинетическая энергия тела или системы тел остается во всех случаях </a:t>
            </a:r>
            <a:r>
              <a:rPr lang="ru-RU" sz="3200" i="1"/>
              <a:t>постоянной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0" y="714375"/>
            <a:ext cx="87868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В природе все движения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(за исключением движений в вакууме, например, движений небесных тел) сопровождаются</a:t>
            </a:r>
            <a:r>
              <a:rPr lang="ru-RU" sz="3200">
                <a:cs typeface="Times New Roman" pitchFamily="18" charset="0"/>
              </a:rPr>
              <a:t> </a:t>
            </a:r>
            <a:r>
              <a:rPr lang="ru-RU" sz="3200" i="1">
                <a:latin typeface="Times New Roman" pitchFamily="18" charset="0"/>
                <a:cs typeface="Times New Roman" pitchFamily="18" charset="0"/>
              </a:rPr>
              <a:t>трением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Поэтому при таких движениях закон сохранения механической энергии нарушается,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и это нарушение происходит всегда в одну сторону –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в сторону уменьшения полной энергии.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ChangeArrowheads="1"/>
          </p:cNvSpPr>
          <p:nvPr/>
        </p:nvSpPr>
        <p:spPr bwMode="auto">
          <a:xfrm>
            <a:off x="0" y="214313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При движении тел в воздухе с небольшими скоростями, например, при движении брошенного камня, сопротивление воздуха невелико, на преодоление сил трения затрачивается небольшая работа, и камень практически не нагревается. 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Но быстро летящая пуля разогревается значительно сильнее.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 При больших скоростях реактивных самолетов приходится уже принимать специальные меры для уменьшения нагревания обшивки самолета. 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Мелкие метеориты, влетающие с огромными скоростями (десятки километров в секунду) в атмосферу Земли, испытывают такую большую силу сопротивления среды, что полностью сгорают в атмосфере. 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Нагревание в атмосфере искусственного спутника Земли, возвращающегося на Землю, так велико, 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что на нем приходится устанавливать специальную </a:t>
            </a: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тепловую защиту.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ChangeArrowheads="1"/>
          </p:cNvSpPr>
          <p:nvPr/>
        </p:nvSpPr>
        <p:spPr bwMode="auto">
          <a:xfrm>
            <a:off x="0" y="1214438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Кроме нагревания, трущиеся тела могут испытывать и другие изменения.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Например, они могут измельчаться, растираться в пыль, может происходить плавление, т. е. переход тел из твердого в жидкое состояние: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 кусок льда может расплавиться в результате трения о другой кусок льда или о какое-либо иное тело.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ChangeArrowheads="1"/>
          </p:cNvSpPr>
          <p:nvPr/>
        </p:nvSpPr>
        <p:spPr bwMode="auto">
          <a:xfrm>
            <a:off x="285750" y="1143000"/>
            <a:ext cx="8215313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Итак, если движение тел связано с преодолением сил трения, </a:t>
            </a:r>
          </a:p>
          <a:p>
            <a:pPr algn="ctr" eaLnBrk="0" hangingPunct="0"/>
            <a:r>
              <a:rPr lang="ru-RU" sz="3200">
                <a:latin typeface="Times New Roman" pitchFamily="18" charset="0"/>
                <a:cs typeface="Times New Roman" pitchFamily="18" charset="0"/>
              </a:rPr>
              <a:t>то оно сопровождается двумя явлениями:</a:t>
            </a:r>
            <a:endParaRPr lang="ru-RU" sz="3200"/>
          </a:p>
          <a:p>
            <a:pPr algn="ctr" eaLnBrk="0" hangingPunct="0">
              <a:buFontTx/>
              <a:buChar char="•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сумма кинетической и потенциальной энергий всех участвующих в движении тел уменьшается;</a:t>
            </a:r>
            <a:endParaRPr lang="ru-RU" sz="32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buFontTx/>
              <a:buChar char="•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происходит изменение состояния тел, в частности может происходить нагревание.</a:t>
            </a:r>
            <a:endParaRPr lang="ru-RU" sz="3200"/>
          </a:p>
          <a:p>
            <a:pPr algn="ctr"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1"/>
          <p:cNvSpPr>
            <a:spLocks noChangeArrowheads="1"/>
          </p:cNvSpPr>
          <p:nvPr/>
        </p:nvSpPr>
        <p:spPr bwMode="auto">
          <a:xfrm>
            <a:off x="1428750" y="1428750"/>
            <a:ext cx="542925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Это изменение состояния тел происходит всегда таким образом,</a:t>
            </a:r>
          </a:p>
          <a:p>
            <a:pPr algn="ctr"/>
            <a:r>
              <a:rPr lang="ru-RU" sz="3200"/>
              <a:t> что в новом состоянии тела могут производить большую работу,</a:t>
            </a:r>
          </a:p>
          <a:p>
            <a:pPr algn="ctr"/>
            <a:r>
              <a:rPr lang="ru-RU" sz="3200"/>
              <a:t> чем в исходном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1"/>
          <p:cNvSpPr>
            <a:spLocks noChangeArrowheads="1"/>
          </p:cNvSpPr>
          <p:nvPr/>
        </p:nvSpPr>
        <p:spPr bwMode="auto">
          <a:xfrm>
            <a:off x="428625" y="1285875"/>
            <a:ext cx="84296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Так, например, </a:t>
            </a:r>
          </a:p>
          <a:p>
            <a:pPr algn="ctr"/>
            <a:r>
              <a:rPr lang="ru-RU" sz="3200"/>
              <a:t>если налить в закрытую с одного конца металлическую трубку немного эфира и, заткнув трубку пробкой, </a:t>
            </a:r>
          </a:p>
          <a:p>
            <a:pPr algn="ctr"/>
            <a:r>
              <a:rPr lang="ru-RU" sz="3200"/>
              <a:t>зажать ее между двумя пластинками </a:t>
            </a:r>
          </a:p>
          <a:p>
            <a:pPr algn="ctr"/>
            <a:r>
              <a:rPr lang="ru-RU" sz="3200"/>
              <a:t>и привести в быстрое вращение, </a:t>
            </a:r>
          </a:p>
          <a:p>
            <a:pPr algn="ctr"/>
            <a:r>
              <a:rPr lang="ru-RU" sz="3200"/>
              <a:t>то эфир испарится и вытолкнет пробку.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357188" y="1214438"/>
            <a:ext cx="8501062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Значит, в результате работы </a:t>
            </a:r>
          </a:p>
          <a:p>
            <a:pPr algn="ctr"/>
            <a:r>
              <a:rPr lang="ru-RU" sz="3200"/>
              <a:t>по преодолению сил трения </a:t>
            </a:r>
          </a:p>
          <a:p>
            <a:pPr algn="ctr"/>
            <a:r>
              <a:rPr lang="ru-RU" sz="3200"/>
              <a:t>трубки о пластинки трубка с эфиром пришла в новое состояние, </a:t>
            </a:r>
          </a:p>
          <a:p>
            <a:pPr algn="ctr"/>
            <a:r>
              <a:rPr lang="ru-RU" sz="3200"/>
              <a:t>в котором она смогла совершить работу, требующуюся для выталкивания пробки, </a:t>
            </a:r>
          </a:p>
          <a:p>
            <a:pPr algn="ctr"/>
            <a:r>
              <a:rPr lang="ru-RU" sz="3200"/>
              <a:t>т. е. работу против сил трения, удерживающих пробку в трубке, </a:t>
            </a:r>
          </a:p>
          <a:p>
            <a:pPr algn="ctr"/>
            <a:r>
              <a:rPr lang="ru-RU" sz="3200"/>
              <a:t>и работу, идущую на сообщение пробке кинетической энергии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"/>
          <p:cNvSpPr>
            <a:spLocks noChangeArrowheads="1"/>
          </p:cNvSpPr>
          <p:nvPr/>
        </p:nvSpPr>
        <p:spPr bwMode="auto">
          <a:xfrm>
            <a:off x="642938" y="928688"/>
            <a:ext cx="8072437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Значит, помимо потенциальной энергии тяготения и упругости </a:t>
            </a:r>
          </a:p>
          <a:p>
            <a:pPr algn="ctr"/>
            <a:r>
              <a:rPr lang="ru-RU" sz="3200"/>
              <a:t>и кинетической энергии </a:t>
            </a:r>
          </a:p>
          <a:p>
            <a:pPr algn="ctr"/>
            <a:r>
              <a:rPr lang="ru-RU" sz="3200"/>
              <a:t>тело обладает и энергией, </a:t>
            </a:r>
          </a:p>
          <a:p>
            <a:pPr algn="ctr"/>
            <a:r>
              <a:rPr lang="ru-RU" sz="3200"/>
              <a:t>зависящей, от его состояния. </a:t>
            </a:r>
          </a:p>
          <a:p>
            <a:pPr algn="ctr"/>
            <a:r>
              <a:rPr lang="ru-RU" sz="3200"/>
              <a:t>Будем называть ее</a:t>
            </a:r>
          </a:p>
          <a:p>
            <a:pPr algn="ctr"/>
            <a:r>
              <a:rPr lang="ru-RU" sz="3200" i="1"/>
              <a:t>внутренней энергией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Прямоугольник 1"/>
          <p:cNvSpPr>
            <a:spLocks noChangeArrowheads="1"/>
          </p:cNvSpPr>
          <p:nvPr/>
        </p:nvSpPr>
        <p:spPr bwMode="auto">
          <a:xfrm>
            <a:off x="500063" y="1143000"/>
            <a:ext cx="828675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С развитием физики </a:t>
            </a:r>
          </a:p>
          <a:p>
            <a:pPr algn="ctr"/>
            <a:r>
              <a:rPr lang="ru-RU" sz="3200"/>
              <a:t>обнаруживались все новые виды энергии: была обнаружена</a:t>
            </a:r>
          </a:p>
          <a:p>
            <a:pPr algn="ctr"/>
            <a:r>
              <a:rPr lang="ru-RU" sz="3200" i="1"/>
              <a:t>световая энергия, </a:t>
            </a:r>
          </a:p>
          <a:p>
            <a:pPr algn="ctr"/>
            <a:r>
              <a:rPr lang="ru-RU" sz="3200" i="1"/>
              <a:t>энергия электромагнитных волн, химическая энергия</a:t>
            </a:r>
            <a:r>
              <a:rPr lang="ru-RU" sz="3200"/>
              <a:t>, проявляющаяся при химических реакциях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сохранения импульса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Произведение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mV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называют импульсом тела или количеством движения.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замкнутой системе импульс остается постоянным.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Взаимодействия могут иметь любую природу и быть без контактными: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3794" name="Group 2"/>
          <p:cNvGrpSpPr>
            <a:grpSpLocks noChangeAspect="1"/>
          </p:cNvGrpSpPr>
          <p:nvPr/>
        </p:nvGrpSpPr>
        <p:grpSpPr bwMode="auto">
          <a:xfrm>
            <a:off x="0" y="3214577"/>
            <a:ext cx="9144000" cy="2980767"/>
            <a:chOff x="2607" y="5697"/>
            <a:chExt cx="7920" cy="2583"/>
          </a:xfrm>
        </p:grpSpPr>
        <p:sp>
          <p:nvSpPr>
            <p:cNvPr id="33809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607" y="5759"/>
              <a:ext cx="7920" cy="234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8" name="Text Box 16"/>
            <p:cNvSpPr txBox="1">
              <a:spLocks noChangeArrowheads="1"/>
            </p:cNvSpPr>
            <p:nvPr/>
          </p:nvSpPr>
          <p:spPr bwMode="auto">
            <a:xfrm>
              <a:off x="5127" y="7379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en-US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en-US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4767" y="5939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2607" y="7740"/>
              <a:ext cx="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</a:t>
              </a:r>
              <a:r>
                <a:rPr kumimoji="0" lang="en-US" sz="24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3147" y="5939"/>
              <a:ext cx="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</a:t>
              </a:r>
              <a:r>
                <a:rPr kumimoji="0" lang="en-US" sz="2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4" name="Oval 12"/>
            <p:cNvSpPr>
              <a:spLocks noChangeArrowheads="1"/>
            </p:cNvSpPr>
            <p:nvPr/>
          </p:nvSpPr>
          <p:spPr bwMode="auto">
            <a:xfrm>
              <a:off x="3102" y="7307"/>
              <a:ext cx="259" cy="23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3327" y="6299"/>
              <a:ext cx="179" cy="18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2" name="Oval 10"/>
            <p:cNvSpPr>
              <a:spLocks noChangeArrowheads="1"/>
            </p:cNvSpPr>
            <p:nvPr/>
          </p:nvSpPr>
          <p:spPr bwMode="auto">
            <a:xfrm>
              <a:off x="4767" y="6659"/>
              <a:ext cx="179" cy="18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1" name="Oval 9"/>
            <p:cNvSpPr>
              <a:spLocks noChangeArrowheads="1"/>
            </p:cNvSpPr>
            <p:nvPr/>
          </p:nvSpPr>
          <p:spPr bwMode="auto">
            <a:xfrm>
              <a:off x="4947" y="7379"/>
              <a:ext cx="179" cy="18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3688" y="6478"/>
              <a:ext cx="1079" cy="108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 flipV="1">
              <a:off x="3132" y="7229"/>
              <a:ext cx="359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3492" y="6449"/>
              <a:ext cx="18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 flipV="1">
              <a:off x="4917" y="6329"/>
              <a:ext cx="54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>
              <a:off x="5127" y="7559"/>
              <a:ext cx="18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5" name="Text Box 3"/>
            <p:cNvSpPr txBox="1">
              <a:spLocks noChangeArrowheads="1"/>
            </p:cNvSpPr>
            <p:nvPr/>
          </p:nvSpPr>
          <p:spPr bwMode="auto">
            <a:xfrm>
              <a:off x="6207" y="5697"/>
              <a:ext cx="4320" cy="198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Взаимодействие может осуществляться в некоторой области.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286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При взаимодействии могут изменяться и массы частиц (например – при ядерном взаимодействии</a:t>
              </a:r>
              <a:r>
                <a:rPr kumimoji="0" 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).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428625" y="1428750"/>
            <a:ext cx="8358188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Законы сохранения импульса и энергии выполняются не только для твердых тел, но и для  жидкостей и газов. Использование их позволило в 1738 году Даниилу Бернулли сформулировать закон, названный его именем.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ChangeArrowheads="1"/>
          </p:cNvSpPr>
          <p:nvPr/>
        </p:nvSpPr>
        <p:spPr bwMode="auto">
          <a:xfrm>
            <a:off x="285750" y="1000125"/>
            <a:ext cx="85725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Движение жидкостей и газов представляет собой сложное явление.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Для его описания используются различные упрощающие предположения (модели).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В простейшей модели жидкость (или даже газ) предполагается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200" b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несжимаемыми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и </a:t>
            </a:r>
            <a:r>
              <a:rPr lang="ru-RU" sz="3200" b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идеальными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(т.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 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е. без внутреннего трения между движущимися слоями).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Прямоугольник 1"/>
          <p:cNvSpPr>
            <a:spLocks noChangeArrowheads="1"/>
          </p:cNvSpPr>
          <p:nvPr/>
        </p:nvSpPr>
        <p:spPr bwMode="auto">
          <a:xfrm>
            <a:off x="285750" y="428625"/>
            <a:ext cx="8572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Рассмотрим стационарное движение идеальной несжимаемой жидкости по трубе переменного сечения .В общем случае различные части трубы могут находиться на разных высотах.</a:t>
            </a:r>
          </a:p>
        </p:txBody>
      </p:sp>
      <p:pic>
        <p:nvPicPr>
          <p:cNvPr id="52227" name="Рисунок 2" descr="http://physics.ru/courses/op25part1/content/chapter1/section/paragraph22/images/1-22-1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000250" y="2476500"/>
            <a:ext cx="49291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642938" y="500063"/>
            <a:ext cx="8501062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За промежуток времени Δ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t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жидкость в трубе сечением 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S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1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переместится на 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l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1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 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=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 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υ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1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Δ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t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,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а в трубе сечением 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S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2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–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на 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l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2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 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=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 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υ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2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Δ</a:t>
            </a:r>
            <a:r>
              <a:rPr lang="ru-RU" sz="32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t</a:t>
            </a:r>
            <a:endParaRPr lang="ru-RU" sz="3200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 rot="10800000" flipV="1">
            <a:off x="0" y="3254375"/>
            <a:ext cx="9144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, где υ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1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и υ</a:t>
            </a:r>
            <a:r>
              <a:rPr lang="ru-RU" sz="3200" baseline="-300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2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</a:t>
            </a:r>
            <a:r>
              <a:rPr lang="ru-RU" sz="3200">
                <a:solidFill>
                  <a:srgbClr val="000000"/>
                </a:solidFill>
                <a:cs typeface="Times New Roman" pitchFamily="18" charset="0"/>
              </a:rPr>
              <a:t>–</a:t>
            </a:r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скорости частиц жидкости 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в трубах.</a:t>
            </a:r>
            <a:endParaRPr lang="en-US" sz="32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Условие несжимаемости и неразрывности струи записывается в виде</a:t>
            </a:r>
            <a:r>
              <a:rPr lang="ru-RU" sz="3200"/>
              <a:t> </a:t>
            </a:r>
          </a:p>
        </p:txBody>
      </p:sp>
      <p:sp>
        <p:nvSpPr>
          <p:cNvPr id="53252" name="Прямоугольник 4"/>
          <p:cNvSpPr>
            <a:spLocks noChangeArrowheads="1"/>
          </p:cNvSpPr>
          <p:nvPr/>
        </p:nvSpPr>
        <p:spPr bwMode="auto">
          <a:xfrm>
            <a:off x="2357438" y="5357813"/>
            <a:ext cx="407193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Δ</a:t>
            </a:r>
            <a:r>
              <a:rPr lang="en-US" sz="3200" i="1"/>
              <a:t>V</a:t>
            </a:r>
            <a:r>
              <a:rPr lang="en-US" sz="3200"/>
              <a:t> = </a:t>
            </a:r>
            <a:r>
              <a:rPr lang="en-US" sz="3200" i="1"/>
              <a:t>l</a:t>
            </a:r>
            <a:r>
              <a:rPr lang="en-US" sz="3200" baseline="-25000"/>
              <a:t>1</a:t>
            </a:r>
            <a:r>
              <a:rPr lang="en-US" sz="3200" i="1"/>
              <a:t>S</a:t>
            </a:r>
            <a:r>
              <a:rPr lang="en-US" sz="3200" baseline="-25000"/>
              <a:t>1</a:t>
            </a:r>
            <a:r>
              <a:rPr lang="en-US" sz="3200"/>
              <a:t> = </a:t>
            </a:r>
            <a:r>
              <a:rPr lang="en-US" sz="3200" i="1"/>
              <a:t>l</a:t>
            </a:r>
            <a:r>
              <a:rPr lang="en-US" sz="3200" baseline="-25000"/>
              <a:t>2</a:t>
            </a:r>
            <a:r>
              <a:rPr lang="en-US" sz="3200" i="1"/>
              <a:t>S</a:t>
            </a:r>
            <a:r>
              <a:rPr lang="en-US" sz="3200" baseline="-25000"/>
              <a:t>2</a:t>
            </a:r>
            <a:r>
              <a:rPr lang="en-US" sz="3200"/>
              <a:t> </a:t>
            </a:r>
          </a:p>
          <a:p>
            <a:r>
              <a:rPr lang="ru-RU" sz="3200"/>
              <a:t>или υ</a:t>
            </a:r>
            <a:r>
              <a:rPr lang="en-US" sz="3200" baseline="-25000"/>
              <a:t>1</a:t>
            </a:r>
            <a:r>
              <a:rPr lang="en-US" sz="3200" i="1"/>
              <a:t>S</a:t>
            </a:r>
            <a:r>
              <a:rPr lang="en-US" sz="3200" baseline="-25000"/>
              <a:t>1</a:t>
            </a:r>
            <a:r>
              <a:rPr lang="en-US" sz="3200"/>
              <a:t> = </a:t>
            </a:r>
            <a:r>
              <a:rPr lang="ru-RU" sz="3200"/>
              <a:t>υ</a:t>
            </a:r>
            <a:r>
              <a:rPr lang="en-US" sz="3200" baseline="-25000"/>
              <a:t>1</a:t>
            </a:r>
            <a:r>
              <a:rPr lang="en-US" sz="3200" i="1"/>
              <a:t>S</a:t>
            </a:r>
            <a:r>
              <a:rPr lang="en-US" sz="3200" baseline="-25000"/>
              <a:t>1</a:t>
            </a:r>
            <a:r>
              <a:rPr lang="en-US"/>
              <a:t>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ChangeArrowheads="1"/>
          </p:cNvSpPr>
          <p:nvPr/>
        </p:nvSpPr>
        <p:spPr bwMode="auto">
          <a:xfrm>
            <a:off x="0" y="57150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 eaLnBrk="0" hangingPunct="0"/>
            <a:r>
              <a:rPr lang="ru-RU" sz="3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При перемещении жидкости силы давления совершают работу: </a:t>
            </a: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50" y="3143250"/>
          <a:ext cx="6096000" cy="168249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785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Δ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= 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l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– 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l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= 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υ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Δ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t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– 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υ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Δ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t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=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 – 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Δ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-52"/>
                          <a:cs typeface="Times New Roman" pitchFamily="18" charset="0"/>
                        </a:rPr>
                        <a:t>. 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0" y="857250"/>
            <a:ext cx="85010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Так как жидкость предполагается идеальной, </a:t>
            </a:r>
            <a:endParaRPr lang="en-US" sz="28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то она течет по трубе без трения. </a:t>
            </a:r>
            <a:endParaRPr lang="en-US" sz="28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Поэтому к ее течению можно применить закон сохранения механической энергии: </a:t>
            </a:r>
            <a:endParaRPr lang="en-US" sz="28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изменение энергии системы </a:t>
            </a:r>
            <a:endParaRPr lang="en-US" sz="28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равно работе приложенных сил:</a:t>
            </a:r>
            <a:endParaRPr lang="ru-RU" sz="2800"/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79400" y="3929063"/>
          <a:ext cx="8501063" cy="1152525"/>
        </p:xfrm>
        <a:graphic>
          <a:graphicData uri="http://schemas.openxmlformats.org/presentationml/2006/ole">
            <p:oleObj spid="_x0000_s47106" name="Формула" r:id="rId3" imgW="31623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Прямоугольник 1"/>
          <p:cNvSpPr>
            <a:spLocks noChangeArrowheads="1"/>
          </p:cNvSpPr>
          <p:nvPr/>
        </p:nvSpPr>
        <p:spPr bwMode="auto">
          <a:xfrm>
            <a:off x="357188" y="857250"/>
            <a:ext cx="8501062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Умножим все слагаемые </a:t>
            </a:r>
            <a:endParaRPr lang="en-US" sz="3200"/>
          </a:p>
          <a:p>
            <a:pPr algn="ctr"/>
            <a:r>
              <a:rPr lang="ru-RU" sz="3200"/>
              <a:t>на плотность жидкости и </a:t>
            </a:r>
            <a:endParaRPr lang="en-US" sz="3200"/>
          </a:p>
          <a:p>
            <a:pPr algn="ctr"/>
            <a:r>
              <a:rPr lang="ru-RU" sz="3200"/>
              <a:t>перенесем слагаемые с индексом </a:t>
            </a:r>
            <a:endParaRPr lang="en-US" sz="3200"/>
          </a:p>
          <a:p>
            <a:pPr algn="ctr"/>
            <a:r>
              <a:rPr lang="ru-RU" sz="3200"/>
              <a:t>1 в другую часть равенства</a:t>
            </a:r>
          </a:p>
        </p:txBody>
      </p: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1"/>
          <p:cNvGraphicFramePr>
            <a:graphicFrameLocks noChangeAspect="1"/>
          </p:cNvGraphicFramePr>
          <p:nvPr/>
        </p:nvGraphicFramePr>
        <p:xfrm>
          <a:off x="0" y="4071938"/>
          <a:ext cx="9144000" cy="915987"/>
        </p:xfrm>
        <a:graphic>
          <a:graphicData uri="http://schemas.openxmlformats.org/presentationml/2006/ole">
            <p:oleObj spid="_x0000_s48130" name="Формула" r:id="rId3" imgW="42799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ChangeArrowheads="1"/>
          </p:cNvSpPr>
          <p:nvPr/>
        </p:nvSpPr>
        <p:spPr bwMode="auto">
          <a:xfrm>
            <a:off x="2071688" y="285750"/>
            <a:ext cx="3000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3200">
                <a:cs typeface="Times New Roman" pitchFamily="18" charset="0"/>
              </a:rPr>
              <a:t>Учитывая, что </a:t>
            </a:r>
            <a:endParaRPr lang="ru-RU" sz="3200"/>
          </a:p>
        </p:txBody>
      </p:sp>
      <p:graphicFrame>
        <p:nvGraphicFramePr>
          <p:cNvPr id="7170" name="Object 1"/>
          <p:cNvGraphicFramePr>
            <a:graphicFrameLocks noChangeAspect="1"/>
          </p:cNvGraphicFramePr>
          <p:nvPr/>
        </p:nvGraphicFramePr>
        <p:xfrm>
          <a:off x="1714500" y="1000125"/>
          <a:ext cx="2551113" cy="714375"/>
        </p:xfrm>
        <a:graphic>
          <a:graphicData uri="http://schemas.openxmlformats.org/presentationml/2006/ole">
            <p:oleObj spid="_x0000_s49154" name="Формула" r:id="rId3" imgW="710891" imgH="203112" progId="Equation.3">
              <p:embed/>
            </p:oleObj>
          </a:graphicData>
        </a:graphic>
      </p:graphicFrame>
      <p:sp>
        <p:nvSpPr>
          <p:cNvPr id="7174" name="Rectangle 3"/>
          <p:cNvSpPr>
            <a:spLocks noChangeArrowheads="1"/>
          </p:cNvSpPr>
          <p:nvPr/>
        </p:nvSpPr>
        <p:spPr bwMode="auto">
          <a:xfrm>
            <a:off x="1285875" y="1785938"/>
            <a:ext cx="6197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>
                <a:cs typeface="Times New Roman" pitchFamily="18" charset="0"/>
              </a:rPr>
              <a:t>, сократим все слагаемые на массу</a:t>
            </a:r>
            <a:r>
              <a:rPr lang="ru-RU" sz="2800"/>
              <a:t> </a:t>
            </a:r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2786063" y="2571750"/>
            <a:ext cx="20923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200">
                <a:cs typeface="Times New Roman" pitchFamily="18" charset="0"/>
              </a:rPr>
              <a:t>Получаем</a:t>
            </a:r>
            <a:endParaRPr lang="ru-RU" sz="3200"/>
          </a:p>
          <a:p>
            <a:pPr eaLnBrk="0" hangingPunct="0"/>
            <a:endParaRPr lang="ru-RU"/>
          </a:p>
        </p:txBody>
      </p:sp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428625" y="3429000"/>
          <a:ext cx="7651750" cy="1428750"/>
        </p:xfrm>
        <a:graphic>
          <a:graphicData uri="http://schemas.openxmlformats.org/presentationml/2006/ole">
            <p:oleObj spid="_x0000_s49155" name="Формула" r:id="rId4" imgW="2298700" imgH="431800" progId="Equation.3">
              <p:embed/>
            </p:oleObj>
          </a:graphicData>
        </a:graphic>
      </p:graphicFrame>
      <p:sp>
        <p:nvSpPr>
          <p:cNvPr id="7176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1200">
                <a:cs typeface="Times New Roman" pitchFamily="18" charset="0"/>
              </a:rPr>
              <a:t>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Прямоугольник 1"/>
          <p:cNvSpPr>
            <a:spLocks noChangeArrowheads="1"/>
          </p:cNvSpPr>
          <p:nvPr/>
        </p:nvSpPr>
        <p:spPr bwMode="auto">
          <a:xfrm>
            <a:off x="714375" y="785813"/>
            <a:ext cx="7715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Это равенство и называют уравнением Бернулли. </a:t>
            </a:r>
            <a:endParaRPr lang="en-US" sz="3200"/>
          </a:p>
          <a:p>
            <a:pPr algn="ctr"/>
            <a:r>
              <a:rPr lang="ru-RU" sz="3200"/>
              <a:t>Часто его записывают так</a:t>
            </a: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1500188" y="3357563"/>
          <a:ext cx="6176962" cy="1776412"/>
        </p:xfrm>
        <a:graphic>
          <a:graphicData uri="http://schemas.openxmlformats.org/presentationml/2006/ole">
            <p:oleObj spid="_x0000_s50178" name="Формула" r:id="rId3" imgW="14605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000500" y="285750"/>
          <a:ext cx="1714500" cy="1839913"/>
        </p:xfrm>
        <a:graphic>
          <a:graphicData uri="http://schemas.openxmlformats.org/presentationml/2006/ole">
            <p:oleObj spid="_x0000_s51202" name="Формула" r:id="rId3" imgW="304668" imgH="418918" progId="Equation.3">
              <p:embed/>
            </p:oleObj>
          </a:graphicData>
        </a:graphic>
      </p:graphicFrame>
      <p:graphicFrame>
        <p:nvGraphicFramePr>
          <p:cNvPr id="9219" name="Object 1"/>
          <p:cNvGraphicFramePr>
            <a:graphicFrameLocks noChangeAspect="1"/>
          </p:cNvGraphicFramePr>
          <p:nvPr/>
        </p:nvGraphicFramePr>
        <p:xfrm>
          <a:off x="2214563" y="3786188"/>
          <a:ext cx="1785937" cy="928687"/>
        </p:xfrm>
        <a:graphic>
          <a:graphicData uri="http://schemas.openxmlformats.org/presentationml/2006/ole">
            <p:oleObj spid="_x0000_s51203" name="Формула" r:id="rId4" imgW="291973" imgH="203112" progId="Equation.3">
              <p:embed/>
            </p:oleObj>
          </a:graphicData>
        </a:graphic>
      </p:graphicFrame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2500313" y="0"/>
            <a:ext cx="1547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4300" eaLnBrk="0" hangingPunct="0"/>
            <a:r>
              <a:rPr lang="ru-RU" sz="3200">
                <a:cs typeface="Times New Roman" pitchFamily="18" charset="0"/>
              </a:rPr>
              <a:t>Здесь </a:t>
            </a:r>
            <a:endParaRPr lang="ru-RU" sz="3200"/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0" y="1928813"/>
            <a:ext cx="9144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 eaLnBrk="0" hangingPunct="0"/>
            <a:r>
              <a:rPr lang="ru-RU" sz="3600">
                <a:cs typeface="Times New Roman" pitchFamily="18" charset="0"/>
              </a:rPr>
              <a:t>- кинетическая энергия, отнесенная к объему жидкости (удельная кинетическая энергия), </a:t>
            </a:r>
            <a:endParaRPr lang="ru-RU" sz="3600"/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285750" y="4929188"/>
            <a:ext cx="8858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 algn="ctr" eaLnBrk="0" hangingPunct="0">
              <a:buFontTx/>
              <a:buChar char="-"/>
            </a:pPr>
            <a:r>
              <a:rPr lang="ru-RU" sz="3200">
                <a:cs typeface="Times New Roman" pitchFamily="18" charset="0"/>
              </a:rPr>
              <a:t>его потенциальная энергия в поле силы тяжести,</a:t>
            </a:r>
            <a:endParaRPr lang="en-US" sz="3200">
              <a:cs typeface="Times New Roman" pitchFamily="18" charset="0"/>
            </a:endParaRPr>
          </a:p>
          <a:p>
            <a:pPr indent="114300" algn="ctr" eaLnBrk="0" hangingPunct="0">
              <a:buFontTx/>
              <a:buChar char="-"/>
            </a:pPr>
            <a:r>
              <a:rPr lang="ru-RU" sz="3200">
                <a:cs typeface="Times New Roman" pitchFamily="18" charset="0"/>
              </a:rPr>
              <a:t>р – статистическое давлени</a:t>
            </a:r>
            <a:r>
              <a:rPr lang="ru-RU" sz="2800">
                <a:cs typeface="Times New Roman" pitchFamily="18" charset="0"/>
              </a:rPr>
              <a:t>е.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2"/>
          <p:cNvSpPr>
            <a:spLocks noChangeArrowheads="1"/>
          </p:cNvSpPr>
          <p:nvPr/>
        </p:nvSpPr>
        <p:spPr bwMode="auto">
          <a:xfrm>
            <a:off x="357188" y="357188"/>
            <a:ext cx="7734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>
                <a:cs typeface="Times New Roman" pitchFamily="18" charset="0"/>
              </a:rPr>
              <a:t>В частном случае для горизонтальной струи </a:t>
            </a:r>
            <a:endParaRPr lang="ru-RU" sz="2800"/>
          </a:p>
        </p:txBody>
      </p:sp>
      <p:graphicFrame>
        <p:nvGraphicFramePr>
          <p:cNvPr id="10242" name="Object 1"/>
          <p:cNvGraphicFramePr>
            <a:graphicFrameLocks noChangeAspect="1"/>
          </p:cNvGraphicFramePr>
          <p:nvPr/>
        </p:nvGraphicFramePr>
        <p:xfrm>
          <a:off x="2928938" y="785813"/>
          <a:ext cx="1571625" cy="942975"/>
        </p:xfrm>
        <a:graphic>
          <a:graphicData uri="http://schemas.openxmlformats.org/presentationml/2006/ole">
            <p:oleObj spid="_x0000_s52226" name="Формула" r:id="rId3" imgW="457002" imgH="215806" progId="Equation.3">
              <p:embed/>
            </p:oleObj>
          </a:graphicData>
        </a:graphic>
      </p:graphicFrame>
      <p:sp>
        <p:nvSpPr>
          <p:cNvPr id="10250" name="Rectangle 3"/>
          <p:cNvSpPr>
            <a:spLocks noChangeArrowheads="1"/>
          </p:cNvSpPr>
          <p:nvPr/>
        </p:nvSpPr>
        <p:spPr bwMode="auto">
          <a:xfrm>
            <a:off x="500063" y="1785938"/>
            <a:ext cx="6413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cs typeface="Times New Roman" pitchFamily="18" charset="0"/>
              </a:rPr>
              <a:t> </a:t>
            </a:r>
            <a:r>
              <a:rPr lang="ru-RU" sz="2800">
                <a:cs typeface="Times New Roman" pitchFamily="18" charset="0"/>
              </a:rPr>
              <a:t>уравнение Бернулли принимает вид </a:t>
            </a:r>
            <a:endParaRPr lang="ru-RU" sz="2800"/>
          </a:p>
        </p:txBody>
      </p:sp>
      <p:sp>
        <p:nvSpPr>
          <p:cNvPr id="1025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3" name="Object 4"/>
          <p:cNvGraphicFramePr>
            <a:graphicFrameLocks noChangeAspect="1"/>
          </p:cNvGraphicFramePr>
          <p:nvPr/>
        </p:nvGraphicFramePr>
        <p:xfrm>
          <a:off x="1500188" y="2286000"/>
          <a:ext cx="5168900" cy="1571625"/>
        </p:xfrm>
        <a:graphic>
          <a:graphicData uri="http://schemas.openxmlformats.org/presentationml/2006/ole">
            <p:oleObj spid="_x0000_s52227" name="Формула" r:id="rId4" imgW="1409088" imgH="431613" progId="Equation.3">
              <p:embed/>
            </p:oleObj>
          </a:graphicData>
        </a:graphic>
      </p:graphicFrame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2143125" y="3786188"/>
          <a:ext cx="1357313" cy="822325"/>
        </p:xfrm>
        <a:graphic>
          <a:graphicData uri="http://schemas.openxmlformats.org/presentationml/2006/ole">
            <p:oleObj spid="_x0000_s52228" name="Формула" r:id="rId5" imgW="507780" imgH="215806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5072063" y="3857625"/>
          <a:ext cx="1941512" cy="949325"/>
        </p:xfrm>
        <a:graphic>
          <a:graphicData uri="http://schemas.openxmlformats.org/presentationml/2006/ole">
            <p:oleObj spid="_x0000_s52229" name="Формула" r:id="rId6" imgW="444114" imgH="215713" progId="Equation.3">
              <p:embed/>
            </p:oleObj>
          </a:graphicData>
        </a:graphic>
      </p:graphicFrame>
      <p:sp>
        <p:nvSpPr>
          <p:cNvPr id="10252" name="Rectangle 8"/>
          <p:cNvSpPr>
            <a:spLocks noChangeArrowheads="1"/>
          </p:cNvSpPr>
          <p:nvPr/>
        </p:nvSpPr>
        <p:spPr bwMode="auto">
          <a:xfrm rot="10800000" flipV="1">
            <a:off x="0" y="3643313"/>
            <a:ext cx="1785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>
                <a:cs typeface="Times New Roman" pitchFamily="18" charset="0"/>
              </a:rPr>
              <a:t>откуда </a:t>
            </a:r>
            <a:endParaRPr lang="ru-RU" sz="2800"/>
          </a:p>
        </p:txBody>
      </p:sp>
      <p:sp>
        <p:nvSpPr>
          <p:cNvPr id="10253" name="Rectangle 9"/>
          <p:cNvSpPr>
            <a:spLocks noChangeArrowheads="1"/>
          </p:cNvSpPr>
          <p:nvPr/>
        </p:nvSpPr>
        <p:spPr bwMode="auto">
          <a:xfrm>
            <a:off x="3714750" y="4071938"/>
            <a:ext cx="922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cs typeface="Times New Roman" pitchFamily="18" charset="0"/>
              </a:rPr>
              <a:t> </a:t>
            </a:r>
            <a:r>
              <a:rPr lang="ru-RU" sz="2800">
                <a:cs typeface="Times New Roman" pitchFamily="18" charset="0"/>
              </a:rPr>
              <a:t>при </a:t>
            </a:r>
            <a:endParaRPr lang="ru-RU" sz="2800"/>
          </a:p>
        </p:txBody>
      </p:sp>
      <p:graphicFrame>
        <p:nvGraphicFramePr>
          <p:cNvPr id="10246" name="Object 11"/>
          <p:cNvGraphicFramePr>
            <a:graphicFrameLocks noChangeAspect="1"/>
          </p:cNvGraphicFramePr>
          <p:nvPr/>
        </p:nvGraphicFramePr>
        <p:xfrm>
          <a:off x="1500188" y="5357813"/>
          <a:ext cx="1811337" cy="785812"/>
        </p:xfrm>
        <a:graphic>
          <a:graphicData uri="http://schemas.openxmlformats.org/presentationml/2006/ole">
            <p:oleObj spid="_x0000_s52230" name="Формула" r:id="rId7" imgW="507780" imgH="215806" progId="Equation.3">
              <p:embed/>
            </p:oleObj>
          </a:graphicData>
        </a:graphic>
      </p:graphicFrame>
      <p:graphicFrame>
        <p:nvGraphicFramePr>
          <p:cNvPr id="10247" name="Object 10"/>
          <p:cNvGraphicFramePr>
            <a:graphicFrameLocks noChangeAspect="1"/>
          </p:cNvGraphicFramePr>
          <p:nvPr/>
        </p:nvGraphicFramePr>
        <p:xfrm>
          <a:off x="5000625" y="5143500"/>
          <a:ext cx="1928813" cy="944563"/>
        </p:xfrm>
        <a:graphic>
          <a:graphicData uri="http://schemas.openxmlformats.org/presentationml/2006/ole">
            <p:oleObj spid="_x0000_s52231" name="Формула" r:id="rId8" imgW="444114" imgH="215713" progId="Equation.3">
              <p:embed/>
            </p:oleObj>
          </a:graphicData>
        </a:graphic>
      </p:graphicFrame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285750" y="5000625"/>
            <a:ext cx="728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4300" eaLnBrk="0" hangingPunct="0"/>
            <a:r>
              <a:rPr lang="ru-RU" sz="3200">
                <a:cs typeface="Times New Roman" pitchFamily="18" charset="0"/>
              </a:rPr>
              <a:t>и</a:t>
            </a:r>
            <a:r>
              <a:rPr lang="ru-RU" sz="2800">
                <a:cs typeface="Times New Roman" pitchFamily="18" charset="0"/>
              </a:rPr>
              <a:t>  </a:t>
            </a:r>
            <a:endParaRPr lang="ru-RU" sz="2800"/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3429000" y="5072063"/>
            <a:ext cx="106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4300" eaLnBrk="0" hangingPunct="0"/>
            <a:r>
              <a:rPr lang="ru-RU" sz="1200">
                <a:cs typeface="Times New Roman" pitchFamily="18" charset="0"/>
              </a:rPr>
              <a:t> </a:t>
            </a:r>
            <a:r>
              <a:rPr lang="ru-RU" sz="3200">
                <a:cs typeface="Times New Roman" pitchFamily="18" charset="0"/>
              </a:rPr>
              <a:t>при</a:t>
            </a:r>
            <a:r>
              <a:rPr lang="ru-RU" sz="1200">
                <a:cs typeface="Times New Roman" pitchFamily="18" charset="0"/>
              </a:rPr>
              <a:t>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ChangeArrowheads="1"/>
          </p:cNvSpPr>
          <p:nvPr/>
        </p:nvSpPr>
        <p:spPr bwMode="auto">
          <a:xfrm>
            <a:off x="0" y="0"/>
            <a:ext cx="88582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 b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Давление в жидкости, текущей по горизонтальной трубе переменного сечения, больше в тех сечениях потока, в которых скорость ее движения меньше, и наоборот, давление меньше в тех сечениях, в которых скорость больше.</a:t>
            </a:r>
            <a:endParaRPr lang="ru-RU" sz="3200"/>
          </a:p>
        </p:txBody>
      </p:sp>
      <p:pic>
        <p:nvPicPr>
          <p:cNvPr id="55299" name="Рисунок 2" descr="1-22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357563"/>
            <a:ext cx="750093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8786813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Если сечение потока жидкости достаточно велико, то уравнение Бернулли </a:t>
            </a:r>
            <a:endParaRPr lang="en-US" sz="3200"/>
          </a:p>
          <a:p>
            <a:pPr algn="ctr"/>
            <a:r>
              <a:rPr lang="ru-RU" sz="3200"/>
              <a:t>следует применять </a:t>
            </a:r>
            <a:endParaRPr lang="en-US" sz="3200"/>
          </a:p>
          <a:p>
            <a:pPr algn="ctr"/>
            <a:r>
              <a:rPr lang="ru-RU" sz="3200"/>
              <a:t>к </a:t>
            </a:r>
            <a:r>
              <a:rPr lang="ru-RU" sz="3200" b="1"/>
              <a:t>линиям тока</a:t>
            </a:r>
            <a:r>
              <a:rPr lang="ru-RU" sz="3200"/>
              <a:t>, </a:t>
            </a:r>
            <a:endParaRPr lang="en-US" sz="3200"/>
          </a:p>
          <a:p>
            <a:pPr algn="ctr"/>
            <a:r>
              <a:rPr lang="ru-RU" sz="3200"/>
              <a:t>т. е. линиям, вдоль которых перемещаются частицы жидкости при стационарном течении. </a:t>
            </a:r>
          </a:p>
        </p:txBody>
      </p:sp>
      <p:pic>
        <p:nvPicPr>
          <p:cNvPr id="56323" name="Рисунок 2" descr="1-22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3571875"/>
            <a:ext cx="6357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ChangeArrowheads="1"/>
          </p:cNvSpPr>
          <p:nvPr/>
        </p:nvSpPr>
        <p:spPr bwMode="auto">
          <a:xfrm>
            <a:off x="0" y="500063"/>
            <a:ext cx="914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8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Поскольку скорость жидкости вблизи поверхности в широком сосуде пренебрежимо мала, то уравнение Бернулли принимает вид</a:t>
            </a:r>
            <a:r>
              <a:rPr lang="ru-RU" sz="12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: </a:t>
            </a:r>
            <a:endParaRPr lang="ru-RU"/>
          </a:p>
        </p:txBody>
      </p:sp>
      <p:pic>
        <p:nvPicPr>
          <p:cNvPr id="57347" name="Рисунок 2" descr="63229980784486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1928813"/>
            <a:ext cx="450056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Прямоугольник 3"/>
          <p:cNvSpPr>
            <a:spLocks noChangeArrowheads="1"/>
          </p:cNvSpPr>
          <p:nvPr/>
        </p:nvSpPr>
        <p:spPr bwMode="auto">
          <a:xfrm>
            <a:off x="285750" y="3357563"/>
            <a:ext cx="8286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где </a:t>
            </a:r>
            <a:r>
              <a:rPr lang="ru-RU" sz="3200" i="1"/>
              <a:t>p</a:t>
            </a:r>
            <a:r>
              <a:rPr lang="ru-RU" sz="3200" baseline="-25000"/>
              <a:t>0</a:t>
            </a:r>
            <a:r>
              <a:rPr lang="ru-RU" sz="3200"/>
              <a:t> – атмосферное давление</a:t>
            </a:r>
          </a:p>
        </p:txBody>
      </p:sp>
      <p:sp>
        <p:nvSpPr>
          <p:cNvPr id="57349" name="Прямоугольник 4"/>
          <p:cNvSpPr>
            <a:spLocks noChangeArrowheads="1"/>
          </p:cNvSpPr>
          <p:nvPr/>
        </p:nvSpPr>
        <p:spPr bwMode="auto">
          <a:xfrm>
            <a:off x="357188" y="4000500"/>
            <a:ext cx="8358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/>
              <a:t>h</a:t>
            </a:r>
            <a:r>
              <a:rPr lang="ru-RU" sz="3200"/>
              <a:t> – перепад высоты вдоль линии тока</a:t>
            </a:r>
          </a:p>
        </p:txBody>
      </p:sp>
      <p:sp>
        <p:nvSpPr>
          <p:cNvPr id="57350" name="Прямоугольник 5"/>
          <p:cNvSpPr>
            <a:spLocks noChangeArrowheads="1"/>
          </p:cNvSpPr>
          <p:nvPr/>
        </p:nvSpPr>
        <p:spPr bwMode="auto">
          <a:xfrm>
            <a:off x="285750" y="4929188"/>
            <a:ext cx="3500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Таким образом</a:t>
            </a:r>
          </a:p>
        </p:txBody>
      </p:sp>
      <p:pic>
        <p:nvPicPr>
          <p:cNvPr id="57351" name="Рисунок 6" descr="63229980784496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5000625"/>
            <a:ext cx="28575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ChangeArrowheads="1"/>
          </p:cNvSpPr>
          <p:nvPr/>
        </p:nvSpPr>
        <p:spPr bwMode="auto">
          <a:xfrm>
            <a:off x="0" y="785813"/>
            <a:ext cx="8786813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 eaLnBrk="0" hangingPunct="0"/>
            <a:r>
              <a:rPr lang="ru-RU" sz="36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Это выражение для скорости истечения называют </a:t>
            </a:r>
            <a:endParaRPr lang="en-US" sz="36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600" b="1" i="1">
                <a:solidFill>
                  <a:srgbClr val="121F48"/>
                </a:solidFill>
                <a:latin typeface="Times" charset="-52"/>
                <a:cs typeface="Times New Roman" pitchFamily="18" charset="0"/>
              </a:rPr>
              <a:t>формулой Торричелли</a:t>
            </a:r>
            <a:r>
              <a:rPr lang="ru-RU" sz="36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.</a:t>
            </a:r>
            <a:endParaRPr lang="en-US" sz="36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6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Скорость истечения идеальной жидкости из отверстия в сосуде такая же,как и при свободном падении тела </a:t>
            </a:r>
            <a:endParaRPr lang="en-US" sz="3600">
              <a:solidFill>
                <a:srgbClr val="000000"/>
              </a:solidFill>
              <a:latin typeface="Times" charset="-52"/>
              <a:cs typeface="Times New Roman" pitchFamily="18" charset="0"/>
            </a:endParaRPr>
          </a:p>
          <a:p>
            <a:pPr indent="228600" algn="ctr" eaLnBrk="0" hangingPunct="0"/>
            <a:r>
              <a:rPr lang="ru-RU" sz="36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с высоты </a:t>
            </a:r>
            <a:r>
              <a:rPr lang="ru-RU" sz="3600" i="1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h</a:t>
            </a:r>
            <a:r>
              <a:rPr lang="ru-RU" sz="3600">
                <a:solidFill>
                  <a:srgbClr val="000000"/>
                </a:solidFill>
                <a:latin typeface="Times" charset="-52"/>
                <a:cs typeface="Times New Roman" pitchFamily="18" charset="0"/>
              </a:rPr>
              <a:t> без начальной скорости.</a:t>
            </a:r>
            <a:endParaRPr lang="ru-RU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уравнение Бернулли используется при расчете маслопроводов и бензопроводов, </a:t>
            </a:r>
            <a:endParaRPr lang="en-US" sz="3200"/>
          </a:p>
          <a:p>
            <a:pPr algn="ctr"/>
            <a:r>
              <a:rPr lang="ru-RU" sz="3200"/>
              <a:t>систем водяного охлаждения,</a:t>
            </a:r>
            <a:endParaRPr lang="en-US" sz="3200"/>
          </a:p>
          <a:p>
            <a:pPr algn="ctr"/>
            <a:r>
              <a:rPr lang="ru-RU" sz="3200"/>
              <a:t> при определении величины понижения давления в карбюраторах, </a:t>
            </a:r>
            <a:endParaRPr lang="en-US" sz="3200"/>
          </a:p>
          <a:p>
            <a:pPr algn="ctr"/>
            <a:r>
              <a:rPr lang="ru-RU" sz="3200"/>
              <a:t>при построении пьезометрических линий </a:t>
            </a:r>
            <a:endParaRPr lang="en-US" sz="3200"/>
          </a:p>
          <a:p>
            <a:pPr algn="ctr"/>
            <a:r>
              <a:rPr lang="ru-RU" sz="3200"/>
              <a:t>в напорных трубопроводах и т.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11269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5286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66" name="Object 1"/>
          <p:cNvGraphicFramePr>
            <a:graphicFrameLocks noChangeAspect="1"/>
          </p:cNvGraphicFramePr>
          <p:nvPr/>
        </p:nvGraphicFramePr>
        <p:xfrm>
          <a:off x="5303838" y="3857625"/>
          <a:ext cx="3033712" cy="1347788"/>
        </p:xfrm>
        <a:graphic>
          <a:graphicData uri="http://schemas.openxmlformats.org/presentationml/2006/ole">
            <p:oleObj spid="_x0000_s53250" name="Формула" r:id="rId4" imgW="9398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714375"/>
            <a:ext cx="5110162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Рисунок 2" descr="gr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714375"/>
            <a:ext cx="2786063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Rectangle 1"/>
          <p:cNvSpPr>
            <a:spLocks noChangeArrowheads="1"/>
          </p:cNvSpPr>
          <p:nvPr/>
        </p:nvSpPr>
        <p:spPr bwMode="auto">
          <a:xfrm>
            <a:off x="1285875" y="5357813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just" eaLnBrk="0" hangingPunct="0"/>
            <a:r>
              <a:rPr lang="ru-RU" sz="3200">
                <a:cs typeface="Times New Roman" pitchFamily="18" charset="0"/>
              </a:rPr>
              <a:t>Пульверизатор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357188" y="1428750"/>
            <a:ext cx="835818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Закон сохранения импульса позволяет выяснить закономерности реактивного движения, </a:t>
            </a:r>
            <a:endParaRPr lang="en-US" sz="3200"/>
          </a:p>
          <a:p>
            <a:pPr algn="ctr"/>
            <a:r>
              <a:rPr lang="ru-RU" sz="3200"/>
              <a:t>движения тел переменной массы,</a:t>
            </a:r>
            <a:r>
              <a:rPr lang="ru-RU" sz="3200" i="1"/>
              <a:t> </a:t>
            </a:r>
            <a:endParaRPr lang="en-US" sz="3200" i="1"/>
          </a:p>
          <a:p>
            <a:pPr algn="ctr"/>
            <a:r>
              <a:rPr lang="ru-RU" sz="3200" b="1"/>
              <a:t>.</a:t>
            </a:r>
            <a:r>
              <a:rPr lang="ru-RU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428625" y="285750"/>
            <a:ext cx="84296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Под </a:t>
            </a:r>
            <a:r>
              <a:rPr lang="ru-RU" sz="2800" i="1"/>
              <a:t>реактивным движением </a:t>
            </a:r>
            <a:r>
              <a:rPr lang="ru-RU" sz="2800"/>
              <a:t>понимают движение</a:t>
            </a:r>
            <a:r>
              <a:rPr lang="ru-RU" sz="2800" i="1"/>
              <a:t> </a:t>
            </a:r>
            <a:r>
              <a:rPr lang="ru-RU" sz="2800"/>
              <a:t>тела, возникающее при отделении некоторой его части с определенной скоростью относительно рассматриваемого</a:t>
            </a:r>
            <a:r>
              <a:rPr lang="ru-RU" sz="2800" b="1"/>
              <a:t>.</a:t>
            </a:r>
            <a:r>
              <a:rPr lang="ru-RU" sz="2800"/>
              <a:t> </a:t>
            </a:r>
          </a:p>
        </p:txBody>
      </p:sp>
      <p:pic>
        <p:nvPicPr>
          <p:cNvPr id="26627" name="Рисунок 44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2714625"/>
            <a:ext cx="271462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0" y="1571625"/>
            <a:ext cx="914400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indent="107950" algn="ctr"/>
            <a:r>
              <a:rPr lang="ru-RU" sz="28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Для получения закономерностей такого движения рассмотрим пример: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indent="107950" algn="ctr" eaLnBrk="0" hangingPunct="0"/>
            <a:r>
              <a:rPr lang="ru-RU" sz="12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Сидя в лодке на поверхности спокойного озера,</a:t>
            </a:r>
            <a:endParaRPr lang="en-US" sz="280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07950" algn="ctr" eaLnBrk="0" hangingPunct="0"/>
            <a:r>
              <a:rPr lang="ru-RU" sz="28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будем бросать камни в горизонтальном направлении. Лодку, человека и камни можно рассматривать как замкнутую систему тел, так как трение о воду при малых скоростях очень мало, а сила тяжести уравновешивается силой Архимеда. 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indent="107950" algn="ctr" eaLnBrk="0" hangingPunct="0"/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00313" y="928688"/>
          <a:ext cx="642937" cy="500062"/>
        </p:xfrm>
        <a:graphic>
          <a:graphicData uri="http://schemas.openxmlformats.org/presentationml/2006/ole">
            <p:oleObj spid="_x0000_s76802" name="Формула" r:id="rId3" imgW="241091" imgH="177646" progId="Equation.3">
              <p:embed/>
            </p:oleObj>
          </a:graphicData>
        </a:graphic>
      </p:graphicFrame>
      <p:graphicFrame>
        <p:nvGraphicFramePr>
          <p:cNvPr id="1027" name="Object 2"/>
          <p:cNvGraphicFramePr>
            <a:graphicFrameLocks noChangeAspect="1"/>
          </p:cNvGraphicFramePr>
          <p:nvPr/>
        </p:nvGraphicFramePr>
        <p:xfrm>
          <a:off x="2357438" y="1928813"/>
          <a:ext cx="2282825" cy="500062"/>
        </p:xfrm>
        <a:graphic>
          <a:graphicData uri="http://schemas.openxmlformats.org/presentationml/2006/ole">
            <p:oleObj spid="_x0000_s76803" name="Формула" r:id="rId4" imgW="634449" imgH="215713" progId="Equation.3">
              <p:embed/>
            </p:oleObj>
          </a:graphicData>
        </a:graphic>
      </p:graphicFrame>
      <p:graphicFrame>
        <p:nvGraphicFramePr>
          <p:cNvPr id="1028" name="Object 1"/>
          <p:cNvGraphicFramePr>
            <a:graphicFrameLocks noChangeAspect="1"/>
          </p:cNvGraphicFramePr>
          <p:nvPr/>
        </p:nvGraphicFramePr>
        <p:xfrm>
          <a:off x="2928938" y="3143250"/>
          <a:ext cx="2957512" cy="571500"/>
        </p:xfrm>
        <a:graphic>
          <a:graphicData uri="http://schemas.openxmlformats.org/presentationml/2006/ole">
            <p:oleObj spid="_x0000_s76804" name="Формула" r:id="rId5" imgW="1129810" imgH="215806" progId="Equation.3">
              <p:embed/>
            </p:oleObj>
          </a:graphicData>
        </a:graphic>
      </p:graphicFrame>
      <p:sp>
        <p:nvSpPr>
          <p:cNvPr id="1031" name="Rectangle 4"/>
          <p:cNvSpPr>
            <a:spLocks noChangeArrowheads="1"/>
          </p:cNvSpPr>
          <p:nvPr/>
        </p:nvSpPr>
        <p:spPr bwMode="auto">
          <a:xfrm>
            <a:off x="428625" y="428625"/>
            <a:ext cx="8442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Брошенный камень массой </a:t>
            </a:r>
            <a:r>
              <a:rPr lang="en-US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m</a:t>
            </a:r>
            <a:r>
              <a:rPr lang="ru-RU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 приобретает импульс 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1032" name="Rectangle 5"/>
          <p:cNvSpPr>
            <a:spLocks noChangeArrowheads="1"/>
          </p:cNvSpPr>
          <p:nvPr/>
        </p:nvSpPr>
        <p:spPr bwMode="auto">
          <a:xfrm>
            <a:off x="428625" y="1357313"/>
            <a:ext cx="7464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4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лодка с оставшимися камнями приобретает импульс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428625" y="2571750"/>
            <a:ext cx="4657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ru-RU" sz="24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По закону сохранения импульса</a:t>
            </a:r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  </a:t>
            </a:r>
            <a:endParaRPr lang="ru-RU">
              <a:latin typeface="Calibri" pitchFamily="34" charset="0"/>
            </a:endParaRP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>
            <a:off x="928688" y="4143375"/>
            <a:ext cx="87868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этого равенства определим скорость движения лодки относительно берега:   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035" name="Прямоугольник 8"/>
          <p:cNvSpPr>
            <a:spLocks noChangeArrowheads="1"/>
          </p:cNvSpPr>
          <p:nvPr/>
        </p:nvSpPr>
        <p:spPr bwMode="auto">
          <a:xfrm>
            <a:off x="357188" y="4143375"/>
            <a:ext cx="1000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. Из </a:t>
            </a:r>
            <a:endParaRPr lang="ru-RU" sz="2400"/>
          </a:p>
        </p:txBody>
      </p:sp>
      <p:sp>
        <p:nvSpPr>
          <p:cNvPr id="103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9" name="Object 8"/>
          <p:cNvGraphicFramePr>
            <a:graphicFrameLocks noChangeAspect="1"/>
          </p:cNvGraphicFramePr>
          <p:nvPr/>
        </p:nvGraphicFramePr>
        <p:xfrm>
          <a:off x="1673225" y="5286375"/>
          <a:ext cx="4906963" cy="1143000"/>
        </p:xfrm>
        <a:graphic>
          <a:graphicData uri="http://schemas.openxmlformats.org/presentationml/2006/ole">
            <p:oleObj spid="_x0000_s76805" name="Формула" r:id="rId6" imgW="1675673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642938"/>
            <a:ext cx="9144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Из полученной формулы видно, что скорость движения лодки будет тем больше, чем больше отношение массы брошенного камня к массе лодки и чем больше скорость камня. </a:t>
            </a:r>
            <a:endParaRPr lang="ru-RU" sz="2800">
              <a:latin typeface="Calibri" pitchFamily="34" charset="0"/>
            </a:endParaRPr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3071813" y="3714750"/>
          <a:ext cx="2316162" cy="785813"/>
        </p:xfrm>
        <a:graphic>
          <a:graphicData uri="http://schemas.openxmlformats.org/presentationml/2006/ole">
            <p:oleObj spid="_x0000_s77826" name="Формула" r:id="rId3" imgW="532937" imgH="177646" progId="Equation.3">
              <p:embed/>
            </p:oleObj>
          </a:graphicData>
        </a:graphic>
      </p:graphicFrame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0" y="4714875"/>
            <a:ext cx="9215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и, следовательно, скорость лодки возрастет больше</a:t>
            </a:r>
            <a:r>
              <a:rPr lang="ru-RU" sz="12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ru-RU" sz="1400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  <p:sp>
        <p:nvSpPr>
          <p:cNvPr id="2054" name="Прямоугольник 4"/>
          <p:cNvSpPr>
            <a:spLocks noChangeArrowheads="1"/>
          </p:cNvSpPr>
          <p:nvPr/>
        </p:nvSpPr>
        <p:spPr bwMode="auto">
          <a:xfrm>
            <a:off x="571500" y="3000375"/>
            <a:ext cx="8286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При броске второго камня масса лодки будет уже 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smtClean="0"/>
              <a:t>Более строго закономерности движения ракеты устанавливаются уравнением Мещерского</a:t>
            </a:r>
            <a:r>
              <a:rPr lang="ru-RU" smtClean="0"/>
              <a:t>.</a:t>
            </a:r>
            <a:endParaRPr lang="ru-RU" b="1" smtClean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eaLnBrk="1" hangingPunct="1"/>
            <a:r>
              <a:rPr lang="ru-RU" smtClean="0"/>
              <a:t>Пусть в некоторый момент времени скорость ракеты относительно инерциальной системы, связанной со звездами, равна  </a:t>
            </a:r>
            <a:r>
              <a:rPr lang="en-US" smtClean="0"/>
              <a:t>V</a:t>
            </a:r>
            <a:r>
              <a:rPr lang="ru-RU" smtClean="0"/>
              <a:t>, а масса ракеты равна </a:t>
            </a:r>
            <a:r>
              <a:rPr lang="ru-RU" i="1" smtClean="0"/>
              <a:t>М</a:t>
            </a:r>
            <a:r>
              <a:rPr lang="ru-RU" smtClean="0"/>
              <a:t>. Через малый интервал времени Δ</a:t>
            </a:r>
            <a:r>
              <a:rPr lang="ru-RU" i="1" smtClean="0"/>
              <a:t>t </a:t>
            </a:r>
            <a:r>
              <a:rPr lang="ru-RU" smtClean="0"/>
              <a:t>масса ракеты станет равной </a:t>
            </a:r>
            <a:r>
              <a:rPr lang="en-US" smtClean="0"/>
              <a:t> M</a:t>
            </a:r>
            <a:r>
              <a:rPr lang="en-US" baseline="-25000" smtClean="0"/>
              <a:t>1</a:t>
            </a:r>
            <a:r>
              <a:rPr lang="en-US" smtClean="0"/>
              <a:t>=M-</a:t>
            </a:r>
            <a:r>
              <a:rPr lang="el-GR" smtClean="0"/>
              <a:t>μ</a:t>
            </a:r>
            <a:r>
              <a:rPr lang="en-US" smtClean="0"/>
              <a:t> </a:t>
            </a:r>
            <a:r>
              <a:rPr lang="ru-RU" smtClean="0"/>
              <a:t>Δ</a:t>
            </a:r>
            <a:r>
              <a:rPr lang="ru-RU" i="1" smtClean="0"/>
              <a:t>t</a:t>
            </a:r>
            <a:r>
              <a:rPr lang="en-US" smtClean="0"/>
              <a:t>   </a:t>
            </a:r>
          </a:p>
          <a:p>
            <a:pPr algn="ctr" eaLnBrk="1" hangingPunct="1"/>
            <a:r>
              <a:rPr lang="en-US" smtClean="0"/>
              <a:t>   </a:t>
            </a:r>
            <a:r>
              <a:rPr lang="ru-RU" smtClean="0"/>
              <a:t>где</a:t>
            </a:r>
            <a:r>
              <a:rPr lang="en-US" smtClean="0"/>
              <a:t> </a:t>
            </a:r>
            <a:r>
              <a:rPr lang="el-GR" smtClean="0"/>
              <a:t>μ</a:t>
            </a:r>
            <a:r>
              <a:rPr lang="ru-RU" smtClean="0"/>
              <a:t>  — расход топлива (</a:t>
            </a:r>
            <a:r>
              <a:rPr lang="ru-RU" i="1" smtClean="0"/>
              <a:t>расходом </a:t>
            </a:r>
            <a:r>
              <a:rPr lang="ru-RU" smtClean="0"/>
              <a:t>отношение массы сгоревшего топлива ко времени его сгорания). </a:t>
            </a:r>
          </a:p>
          <a:p>
            <a:pPr algn="ctr"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45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928688"/>
            <a:ext cx="32464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Рисунок 46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4143375"/>
            <a:ext cx="50927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1"/>
          <p:cNvSpPr>
            <a:spLocks noChangeArrowheads="1"/>
          </p:cNvSpPr>
          <p:nvPr/>
        </p:nvSpPr>
        <p:spPr bwMode="auto">
          <a:xfrm>
            <a:off x="0" y="0"/>
            <a:ext cx="86439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/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Запишем закон сохранения импульса для системы ракета — газ: 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308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285750" y="1285875"/>
          <a:ext cx="8858250" cy="674688"/>
        </p:xfrm>
        <a:graphic>
          <a:graphicData uri="http://schemas.openxmlformats.org/presentationml/2006/ole">
            <p:oleObj spid="_x0000_s78850" name="Формула" r:id="rId3" imgW="2628900" imgH="203200" progId="Equation.3">
              <p:embed/>
            </p:oleObj>
          </a:graphicData>
        </a:graphic>
      </p:graphicFrame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1857375" y="2143125"/>
            <a:ext cx="41640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Раскрыв скобки, получим</a:t>
            </a:r>
            <a:r>
              <a:rPr lang="ru-RU" sz="12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: </a:t>
            </a:r>
            <a:endParaRPr lang="ru-RU">
              <a:latin typeface="Calibri" pitchFamily="34" charset="0"/>
            </a:endParaRPr>
          </a:p>
        </p:txBody>
      </p:sp>
      <p:sp>
        <p:nvSpPr>
          <p:cNvPr id="308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5" name="Object 10"/>
          <p:cNvGraphicFramePr>
            <a:graphicFrameLocks noChangeAspect="1"/>
          </p:cNvGraphicFramePr>
          <p:nvPr/>
        </p:nvGraphicFramePr>
        <p:xfrm>
          <a:off x="0" y="2928938"/>
          <a:ext cx="9144000" cy="508000"/>
        </p:xfrm>
        <a:graphic>
          <a:graphicData uri="http://schemas.openxmlformats.org/presentationml/2006/ole">
            <p:oleObj spid="_x0000_s78851" name="Формула" r:id="rId4" imgW="3835400" imgH="203200" progId="Equation.3">
              <p:embed/>
            </p:oleObj>
          </a:graphicData>
        </a:graphic>
      </p:graphicFrame>
      <p:sp>
        <p:nvSpPr>
          <p:cNvPr id="3085" name="Rectangle 12"/>
          <p:cNvSpPr>
            <a:spLocks noChangeArrowheads="1"/>
          </p:cNvSpPr>
          <p:nvPr/>
        </p:nvSpPr>
        <p:spPr bwMode="auto">
          <a:xfrm>
            <a:off x="500063" y="3500438"/>
            <a:ext cx="802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После приведения подобных членов будем иметь: 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6" name="Object 13"/>
          <p:cNvGraphicFramePr>
            <a:graphicFrameLocks noChangeAspect="1"/>
          </p:cNvGraphicFramePr>
          <p:nvPr/>
        </p:nvGraphicFramePr>
        <p:xfrm>
          <a:off x="2282825" y="4357688"/>
          <a:ext cx="3879850" cy="642937"/>
        </p:xfrm>
        <a:graphic>
          <a:graphicData uri="http://schemas.openxmlformats.org/presentationml/2006/ole">
            <p:oleObj spid="_x0000_s78852" name="Формула" r:id="rId5" imgW="1206500" imgH="203200" progId="Equation.3">
              <p:embed/>
            </p:oleObj>
          </a:graphicData>
        </a:graphic>
      </p:graphicFrame>
      <p:sp>
        <p:nvSpPr>
          <p:cNvPr id="308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7" name="Object 15"/>
          <p:cNvGraphicFramePr>
            <a:graphicFrameLocks noChangeAspect="1"/>
          </p:cNvGraphicFramePr>
          <p:nvPr/>
        </p:nvGraphicFramePr>
        <p:xfrm>
          <a:off x="3900488" y="5214938"/>
          <a:ext cx="3289300" cy="1285875"/>
        </p:xfrm>
        <a:graphic>
          <a:graphicData uri="http://schemas.openxmlformats.org/presentationml/2006/ole">
            <p:oleObj spid="_x0000_s78853" name="Формула" r:id="rId6" imgW="1002865" imgH="393529" progId="Equation.3">
              <p:embed/>
            </p:oleObj>
          </a:graphicData>
        </a:graphic>
      </p:graphicFrame>
      <p:sp>
        <p:nvSpPr>
          <p:cNvPr id="3088" name="TextBox 17"/>
          <p:cNvSpPr txBox="1">
            <a:spLocks noChangeArrowheads="1"/>
          </p:cNvSpPr>
          <p:nvPr/>
        </p:nvSpPr>
        <p:spPr bwMode="auto">
          <a:xfrm>
            <a:off x="1071563" y="5000625"/>
            <a:ext cx="185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или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643188" y="357188"/>
          <a:ext cx="1409700" cy="1111250"/>
        </p:xfrm>
        <a:graphic>
          <a:graphicData uri="http://schemas.openxmlformats.org/presentationml/2006/ole">
            <p:oleObj spid="_x0000_s79874" name="Формула" r:id="rId3" imgW="495085" imgH="393529" progId="Equation.3">
              <p:embed/>
            </p:oleObj>
          </a:graphicData>
        </a:graphic>
      </p:graphicFrame>
      <p:graphicFrame>
        <p:nvGraphicFramePr>
          <p:cNvPr id="4099" name="Object 2"/>
          <p:cNvGraphicFramePr>
            <a:graphicFrameLocks noChangeAspect="1"/>
          </p:cNvGraphicFramePr>
          <p:nvPr/>
        </p:nvGraphicFramePr>
        <p:xfrm>
          <a:off x="5072063" y="642938"/>
          <a:ext cx="2328862" cy="714375"/>
        </p:xfrm>
        <a:graphic>
          <a:graphicData uri="http://schemas.openxmlformats.org/presentationml/2006/ole">
            <p:oleObj spid="_x0000_s79875" name="Формула" r:id="rId4" imgW="647419" imgH="215806" progId="Equation.3">
              <p:embed/>
            </p:oleObj>
          </a:graphicData>
        </a:graphic>
      </p:graphicFrame>
      <p:graphicFrame>
        <p:nvGraphicFramePr>
          <p:cNvPr id="4100" name="Object 1"/>
          <p:cNvGraphicFramePr>
            <a:graphicFrameLocks noChangeAspect="1"/>
          </p:cNvGraphicFramePr>
          <p:nvPr/>
        </p:nvGraphicFramePr>
        <p:xfrm>
          <a:off x="3143250" y="2071688"/>
          <a:ext cx="2803525" cy="1071562"/>
        </p:xfrm>
        <a:graphic>
          <a:graphicData uri="http://schemas.openxmlformats.org/presentationml/2006/ole">
            <p:oleObj spid="_x0000_s79876" name="Формула" r:id="rId5" imgW="647419" imgH="266584" progId="Equation.3">
              <p:embed/>
            </p:oleObj>
          </a:graphicData>
        </a:graphic>
      </p:graphicFrame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785813" y="642938"/>
            <a:ext cx="1724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Величина</a:t>
            </a:r>
            <a:r>
              <a:rPr lang="ru-RU" sz="24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1357313" y="1571625"/>
            <a:ext cx="6307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Эта сила называется реактивной силой 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0" y="3500438"/>
            <a:ext cx="914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2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ru-RU" sz="2800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Она появляется вследствие истечения газов из ракеты, приложена к ракете и направлена противоположно скорости газов относительно ракеты</a:t>
            </a:r>
            <a:r>
              <a:rPr lang="ru-RU" sz="2800">
                <a:latin typeface="Calibri" pitchFamily="34" charset="0"/>
              </a:rPr>
              <a:t> </a:t>
            </a:r>
          </a:p>
        </p:txBody>
      </p:sp>
      <p:sp>
        <p:nvSpPr>
          <p:cNvPr id="4105" name="TextBox 16"/>
          <p:cNvSpPr txBox="1">
            <a:spLocks noChangeArrowheads="1"/>
          </p:cNvSpPr>
          <p:nvPr/>
        </p:nvSpPr>
        <p:spPr bwMode="auto">
          <a:xfrm>
            <a:off x="4286250" y="571500"/>
            <a:ext cx="785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и</a:t>
            </a:r>
          </a:p>
        </p:txBody>
      </p:sp>
      <p:sp>
        <p:nvSpPr>
          <p:cNvPr id="4106" name="TextBox 17"/>
          <p:cNvSpPr txBox="1">
            <a:spLocks noChangeArrowheads="1"/>
          </p:cNvSpPr>
          <p:nvPr/>
        </p:nvSpPr>
        <p:spPr bwMode="auto">
          <a:xfrm>
            <a:off x="857250" y="4929188"/>
            <a:ext cx="73580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Определяется сила скоростью истечения газов относительно ракеты и расходом топлива.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1552</Words>
  <Application>Microsoft Office PowerPoint</Application>
  <PresentationFormat>Экран (4:3)</PresentationFormat>
  <Paragraphs>191</Paragraphs>
  <Slides>45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Тема Office</vt:lpstr>
      <vt:lpstr>Формула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Более строго закономерности движения ракеты устанавливаются уравнением Мещерского.</vt:lpstr>
      <vt:lpstr>Слайд 43</vt:lpstr>
      <vt:lpstr>Слайд 44</vt:lpstr>
      <vt:lpstr>Слайд 45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2012-11-08T05:39:32Z</dcterms:created>
  <dcterms:modified xsi:type="dcterms:W3CDTF">2012-11-08T12:52:24Z</dcterms:modified>
</cp:coreProperties>
</file>